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mp4" ContentType="video/mp4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0c5d662cc04d61" /><Relationship Type="http://schemas.openxmlformats.org/officeDocument/2006/relationships/extended-properties" Target="/docProps/app.xml" Id="Rb9b3e85685754342" /><Relationship Type="http://schemas.openxmlformats.org/officeDocument/2006/relationships/officeDocument" Target="/ppt/presentation.xml" Id="R48d5136017064b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b314367e364047"/>
  </p:sldMasterIdLst>
  <p:notesMasterIdLst>
    <p:notesMasterId xmlns:r="http://schemas.openxmlformats.org/officeDocument/2006/relationships" r:id="Rd7e059a9f1024598"/>
  </p:notesMasterIdLst>
  <p:sldIdLst>
    <p:sldId xmlns:r="http://schemas.openxmlformats.org/officeDocument/2006/relationships" id="256" r:id="R7903d086452542a6"/>
    <p:sldId xmlns:r="http://schemas.openxmlformats.org/officeDocument/2006/relationships" id="257" r:id="R14cffe01ad8546a6"/>
    <p:sldId xmlns:r="http://schemas.openxmlformats.org/officeDocument/2006/relationships" id="258" r:id="Rae37fd48054242bd"/>
    <p:sldId xmlns:r="http://schemas.openxmlformats.org/officeDocument/2006/relationships" id="259" r:id="Ra1c30b5478834356"/>
    <p:sldId xmlns:r="http://schemas.openxmlformats.org/officeDocument/2006/relationships" id="260" r:id="Ra4ac4afa0500423b"/>
    <p:sldId xmlns:r="http://schemas.openxmlformats.org/officeDocument/2006/relationships" id="261" r:id="R435da678c343432a"/>
    <p:sldId xmlns:r="http://schemas.openxmlformats.org/officeDocument/2006/relationships" id="262" r:id="R119ed56cdc414c3a"/>
    <p:sldId xmlns:r="http://schemas.openxmlformats.org/officeDocument/2006/relationships" id="263" r:id="R8e8818b1b977440b"/>
    <p:sldId xmlns:r="http://schemas.openxmlformats.org/officeDocument/2006/relationships" id="264" r:id="R6c02caee5e67436c"/>
    <p:sldId xmlns:r="http://schemas.openxmlformats.org/officeDocument/2006/relationships" id="265" r:id="R05b2ecc6c7144a1d"/>
    <p:sldId xmlns:r="http://schemas.openxmlformats.org/officeDocument/2006/relationships" id="266" r:id="R49335ab4ff734683"/>
    <p:sldId xmlns:r="http://schemas.openxmlformats.org/officeDocument/2006/relationships" id="267" r:id="R704d87f5d05f42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2e7998e18b4b53" /><Relationship Type="http://schemas.openxmlformats.org/officeDocument/2006/relationships/slideMaster" Target="/ppt/slideMasters/slideMaster1.xml" Id="R03b314367e364047" /><Relationship Type="http://schemas.openxmlformats.org/officeDocument/2006/relationships/notesMaster" Target="/ppt/notesMasters/notesMaster1.xml" Id="Rd7e059a9f1024598" /><Relationship Type="http://schemas.openxmlformats.org/officeDocument/2006/relationships/presProps" Target="/ppt/presProps.xml" Id="R03b543a860fe4768" /><Relationship Type="http://schemas.openxmlformats.org/officeDocument/2006/relationships/tableStyles" Target="/ppt/tableStyles.xml" Id="Rcd87e98f7c63485e" /><Relationship Type="http://schemas.openxmlformats.org/officeDocument/2006/relationships/slide" Target="/ppt/slides/slide1.xml" Id="R7903d086452542a6" /><Relationship Type="http://schemas.openxmlformats.org/officeDocument/2006/relationships/slide" Target="/ppt/slides/slide2.xml" Id="R14cffe01ad8546a6" /><Relationship Type="http://schemas.openxmlformats.org/officeDocument/2006/relationships/slide" Target="/ppt/slides/slide3.xml" Id="Rae37fd48054242bd" /><Relationship Type="http://schemas.openxmlformats.org/officeDocument/2006/relationships/slide" Target="/ppt/slides/slide4.xml" Id="Ra1c30b5478834356" /><Relationship Type="http://schemas.openxmlformats.org/officeDocument/2006/relationships/slide" Target="/ppt/slides/slide5.xml" Id="Ra4ac4afa0500423b" /><Relationship Type="http://schemas.openxmlformats.org/officeDocument/2006/relationships/slide" Target="/ppt/slides/slide6.xml" Id="R435da678c343432a" /><Relationship Type="http://schemas.openxmlformats.org/officeDocument/2006/relationships/slide" Target="/ppt/slides/slide7.xml" Id="R119ed56cdc414c3a" /><Relationship Type="http://schemas.openxmlformats.org/officeDocument/2006/relationships/slide" Target="/ppt/slides/slide8.xml" Id="R8e8818b1b977440b" /><Relationship Type="http://schemas.openxmlformats.org/officeDocument/2006/relationships/slide" Target="/ppt/slides/slide9.xml" Id="R6c02caee5e67436c" /><Relationship Type="http://schemas.openxmlformats.org/officeDocument/2006/relationships/slide" Target="/ppt/slides/slide10.xml" Id="R05b2ecc6c7144a1d" /><Relationship Type="http://schemas.openxmlformats.org/officeDocument/2006/relationships/slide" Target="/ppt/slides/slide11.xml" Id="R49335ab4ff734683" /><Relationship Type="http://schemas.openxmlformats.org/officeDocument/2006/relationships/slide" Target="/ppt/slides/slide12.xml" Id="R704d87f5d05f42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3ebc76ab9d4e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21f06152f94fbd" /><Relationship Type="http://schemas.openxmlformats.org/officeDocument/2006/relationships/notesMaster" Target="/ppt/notesMasters/notesMaster1.xml" Id="Rd26d0a428dd248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a9ef8e556f4e3e" /><Relationship Type="http://schemas.openxmlformats.org/officeDocument/2006/relationships/notesMaster" Target="/ppt/notesMasters/notesMaster1.xml" Id="Re71fb00ce3e84e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ab43c143bb4dd5" /><Relationship Type="http://schemas.openxmlformats.org/officeDocument/2006/relationships/notesMaster" Target="/ppt/notesMasters/notesMaster1.xml" Id="Ra6fff41ac76c44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285a6751db48d2" /><Relationship Type="http://schemas.openxmlformats.org/officeDocument/2006/relationships/notesMaster" Target="/ppt/notesMasters/notesMaster1.xml" Id="Rbdc68a683ab34e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7c6e800ce949ef" /><Relationship Type="http://schemas.openxmlformats.org/officeDocument/2006/relationships/notesMaster" Target="/ppt/notesMasters/notesMaster1.xml" Id="Rdb8ddf59631d4c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756da9071d4a97" /><Relationship Type="http://schemas.openxmlformats.org/officeDocument/2006/relationships/notesMaster" Target="/ppt/notesMasters/notesMaster1.xml" Id="Rd9817a3166b345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212cad9bd449b9" /><Relationship Type="http://schemas.openxmlformats.org/officeDocument/2006/relationships/notesMaster" Target="/ppt/notesMasters/notesMaster1.xml" Id="R7b4c1b7cd91046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24cc90b3654278" /><Relationship Type="http://schemas.openxmlformats.org/officeDocument/2006/relationships/notesMaster" Target="/ppt/notesMasters/notesMaster1.xml" Id="R5a4ecc3b98ec48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36314889234c9e" /><Relationship Type="http://schemas.openxmlformats.org/officeDocument/2006/relationships/notesMaster" Target="/ppt/notesMasters/notesMaster1.xml" Id="R4a8a8d6faf2448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d277bc14c704520" /><Relationship Type="http://schemas.openxmlformats.org/officeDocument/2006/relationships/notesMaster" Target="/ppt/notesMasters/notesMaster1.xml" Id="R56765849d09447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93a0c751f5e4fc0" /><Relationship Type="http://schemas.openxmlformats.org/officeDocument/2006/relationships/notesMaster" Target="/ppt/notesMasters/notesMaster1.xml" Id="R25cdc5105a7d438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1c772c03db74aa1" /><Relationship Type="http://schemas.openxmlformats.org/officeDocument/2006/relationships/notesMaster" Target="/ppt/notesMasters/notesMaster1.xml" Id="R43b0430b2ebc49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求职作品集。姓名与工作经历来自本人提供资料。封面抽象流体为本次生成的品牌装饰视觉，不作为个人历史作品。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大功能全部视频模板、Agent与工作流制作由用户说明。个人IP累计带教近千名学员、智象元一累计带教近百名实习生均来自本轮用户直接补充，近似累计口径，不等同于同期直属管理人数，不推导收入或培训效果。职责不等同于正式任命职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用户2026-09-29直接说明。流程描述结合本地工作材料：李昌工作画像.md、okr/李昌_个人与H2-OKR背景资料包_给ChatGPT.txt。产品前后端与平台由团队协作，李昌贡献范围为内容资产、Agent与工作流。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右图：2026-09-29读取移智视界爆款复刻页面的真实截图。职责依据用户直接说明与工作资料。未使用页面人用过数字作为个人业绩。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右图：2026-09-29移智视界视频同款真实页面。模板场景分类从界面读取，未将模板使用数字相加或声称经营结果。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AI多视频为用户称谓，实见小程序入口为多商品视频生成。用户明确说明该功能Agent与工作流由本人完成。此页是个人职责结构说明，不是平台源码架构图。详情页需登录，未声称已完成实时端到端验证。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右图为本地ad-machine-promo-video/summer-template-promo.mp4的成片帧，是视频同款宣传案例，不是设计师定制功能页面。职责依据用户与本地工作资料。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视频源：dove-bodywash-video/dove_bodywash_palace_remake_30s.mp4。本页为AI创作研究样例，出现的品牌与商品不构成委托、客户合作或官方背书。已嵌入本地视频，网页亦提供播放。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源：case_analysis_utf8/4个示范case/case1/输入视频.mp4 与 输出视频.mp4。展示对照而非声称完美一致，不主张对参考素材拥有著作权。网页包含两个视频。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图片来自用户提供《李昌（个人作品集）1.pdf》第78页。属于此前AI探索案例，不归属智象元一任职成果。原图完整保留。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累计带教近千名学员来自本轮用户补充，不推导付费人数、收入或学员成果。社交指标来自本次用户提供的小红书主页截图，二维码保留原始图像。主页：https://www.xiaohongshu.com/user/profile/674cf863000000001d02fcf6。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姓名和联系方式来自用户简历及作品集。小程序二维码为用户直接提供。此文件应与网页版及简历一并使用。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c049047cab40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a1ef259f3e4da1" /><Relationship Type="http://schemas.openxmlformats.org/officeDocument/2006/relationships/slideLayout" Target="/ppt/slideLayouts/slideLayout1.xml" Id="R12d377a03dcd4b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d377a03dcd4b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56f5b0017452a" /><Relationship Type="http://schemas.openxmlformats.org/officeDocument/2006/relationships/image" Target="/ppt/media/image.png" Id="Rf14c175fb3234706" /><Relationship Type="http://schemas.openxmlformats.org/officeDocument/2006/relationships/image" Target="/ppt/media/image2.png" Id="Rbf2f48f995854bf2" /><Relationship Type="http://schemas.openxmlformats.org/officeDocument/2006/relationships/notesSlide" Target="/ppt/notesSlides/notesSlide1.xml" Id="Rb1e21f3727fc44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842d31e3434253" /><Relationship Type="http://schemas.openxmlformats.org/officeDocument/2006/relationships/image" Target="/ppt/media/image3.png" Id="R24a5a35cb7814628" /><Relationship Type="http://schemas.openxmlformats.org/officeDocument/2006/relationships/notesSlide" Target="/ppt/notesSlides/notesSlide2.xml" Id="Rf3f46fe12bdf49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f73e365fd4073" /><Relationship Type="http://schemas.openxmlformats.org/officeDocument/2006/relationships/notesSlide" Target="/ppt/notesSlides/notesSlide3.xml" Id="R447ad403291847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2328002e14c1e" /><Relationship Type="http://schemas.openxmlformats.org/officeDocument/2006/relationships/image" Target="/ppt/media/image.jpeg" Id="R1231d81437de43a6" /><Relationship Type="http://schemas.openxmlformats.org/officeDocument/2006/relationships/notesSlide" Target="/ppt/notesSlides/notesSlide4.xml" Id="R6c21e89e08ca47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96b499385b4300" /><Relationship Type="http://schemas.openxmlformats.org/officeDocument/2006/relationships/image" Target="/ppt/media/image2.jpeg" Id="R79391e23262d4f3a" /><Relationship Type="http://schemas.openxmlformats.org/officeDocument/2006/relationships/notesSlide" Target="/ppt/notesSlides/notesSlide5.xml" Id="R2abbb630a4764d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3befac79e46b5" /><Relationship Type="http://schemas.openxmlformats.org/officeDocument/2006/relationships/notesSlide" Target="/ppt/notesSlides/notesSlide6.xml" Id="Rb7f545374ed64e9a" 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5bf59b582594e35"/><Relationship Type="http://schemas.openxmlformats.org/officeDocument/2006/relationships/image" Target="/ppt/media/image3.jpeg" Id="Re64d3c65335545f7"/><Relationship Type="http://schemas.openxmlformats.org/officeDocument/2006/relationships/notesSlide" Target="/ppt/notesSlides/notesSlide7.xml" Id="R96574853be3944af"/><Relationship Id="rIdMasterLeeVideo0" Type="http://schemas.openxmlformats.org/officeDocument/2006/relationships/video" Target="../media/ad-screen.mp4"/><Relationship Id="rIdMasterLeeMedia0" Type="http://schemas.microsoft.com/office/2007/relationships/media" Target="../media/ad-screen.mp4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345f07acac3401c"/><Relationship Type="http://schemas.openxmlformats.org/officeDocument/2006/relationships/image" Target="/ppt/media/image4.jpeg" Id="R4c7ef7d2ab63482c"/><Relationship Type="http://schemas.openxmlformats.org/officeDocument/2006/relationships/image" Target="/ppt/media/image5.jpeg" Id="Ra8d5572b8f9e4de1"/><Relationship Type="http://schemas.openxmlformats.org/officeDocument/2006/relationships/image" Target="/ppt/media/image6.jpeg" Id="Ra7f9c8f46db3404d"/><Relationship Type="http://schemas.openxmlformats.org/officeDocument/2006/relationships/image" Target="/ppt/media/image7.jpeg" Id="Rea099caabf7f4f68"/><Relationship Type="http://schemas.openxmlformats.org/officeDocument/2006/relationships/notesSlide" Target="/ppt/notesSlides/notesSlide8.xml" Id="R518c7dc38a9d4572"/><Relationship Id="rIdMasterLeeVideo0" Type="http://schemas.openxmlformats.org/officeDocument/2006/relationships/video" Target="../media/product-film.mp4"/><Relationship Id="rIdMasterLeeMedia0" Type="http://schemas.microsoft.com/office/2007/relationships/media" Target="../media/product-film.mp4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4ead25f5b9b42ce"/><Relationship Type="http://schemas.openxmlformats.org/officeDocument/2006/relationships/image" Target="/ppt/media/image8.jpeg" Id="Rd133c06f742844de"/><Relationship Type="http://schemas.openxmlformats.org/officeDocument/2006/relationships/image" Target="/ppt/media/image9.jpeg" Id="Refd104840cf24fb9"/><Relationship Type="http://schemas.openxmlformats.org/officeDocument/2006/relationships/notesSlide" Target="/ppt/notesSlides/notesSlide9.xml" Id="Rdd08323976884347"/><Relationship Id="rIdMasterLeeVideo0" Type="http://schemas.openxmlformats.org/officeDocument/2006/relationships/video" Target="../media/remake-input.mp4"/><Relationship Id="rIdMasterLeeMedia0" Type="http://schemas.microsoft.com/office/2007/relationships/media" Target="../media/remake-input.mp4"/><Relationship Id="rIdMasterLeeVideo1" Type="http://schemas.openxmlformats.org/officeDocument/2006/relationships/video" Target="../media/remake-output.mp4"/><Relationship Id="rIdMasterLeeMedia1" Type="http://schemas.microsoft.com/office/2007/relationships/media" Target="../media/remake-output.mp4"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d537a5c764d6d" /><Relationship Type="http://schemas.openxmlformats.org/officeDocument/2006/relationships/image" Target="/ppt/media/image4.png" Id="R9f2f427b3cbf4be7" /><Relationship Type="http://schemas.openxmlformats.org/officeDocument/2006/relationships/notesSlide" Target="/ppt/notesSlides/notesSlide10.xml" Id="R77abffd63cfd4a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d5bbc1d35a428b" /><Relationship Type="http://schemas.openxmlformats.org/officeDocument/2006/relationships/image" Target="/ppt/media/image10.jpeg" Id="R323efbac51be4537" /><Relationship Type="http://schemas.openxmlformats.org/officeDocument/2006/relationships/image" Target="/ppt/media/image5.png" Id="R0aefe91316a74a79" /><Relationship Type="http://schemas.openxmlformats.org/officeDocument/2006/relationships/notesSlide" Target="/ppt/notesSlides/notesSlide11.xml" Id="Re24d472a403043b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921ed33f2740c6" /><Relationship Type="http://schemas.openxmlformats.org/officeDocument/2006/relationships/image" Target="/ppt/media/image6.png" Id="R8c6cb0b26d9a4759" /><Relationship Type="http://schemas.openxmlformats.org/officeDocument/2006/relationships/image" Target="/ppt/media/image7.png" Id="Ra400dba7c2ab489c" /><Relationship Type="http://schemas.openxmlformats.org/officeDocument/2006/relationships/image" Target="/ppt/media/image8.png" Id="R937178d6bfe647c2" /><Relationship Type="http://schemas.openxmlformats.org/officeDocument/2006/relationships/notesSlide" Target="/ppt/notesSlides/notesSlide12.xml" Id="R39e9c8b25a2545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8C93F4F8-C866-4EDC-A749-58226712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1D59BD96-F68D-42A1-B95B-C9D10A56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c175fb323470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2f48f995854bf2"/>
          <a:stretch xmlns:a="http://schemas.openxmlformats.org/drawingml/2006/main"/>
        </p:blipFill>
        <p:spPr>
          <a:xfrm xmlns:a="http://schemas.openxmlformats.org/drawingml/2006/main">
            <a:off x="619125" y="410020"/>
            <a:ext cx="1047750" cy="1123059"/>
          </a:xfrm>
          <a:prstGeom xmlns:a="http://schemas.openxmlformats.org/drawingml/2006/main" prst="rect">
            <a:avLst/>
          </a:prstGeom>
        </p:spPr>
      </p:pic>
      <p:sp>
        <p:nvSpPr>
          <p:cNvPr id="5" name="MASTER LEE">
            <a:extLst xmlns:a="http://schemas.openxmlformats.org/drawingml/2006/main">
              <a:ext uri="{FF2B5EF4-FFF2-40B4-BE49-F238E27FC236}">
                <a16:creationId xmlns:a16="http://schemas.microsoft.com/office/drawing/2014/main" id="{29DA8ECA-40EB-4B9B-A213-74BFEFE3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685800"/>
            <a:ext cx="809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0F1F5"/>
                </a:solidFill>
                <a:latin typeface="Bahnschrift"/>
                <a:ea typeface="Bahnschrift"/>
                <a:cs typeface="Bahnschrift"/>
              </a:defRPr>
            </a:pPr>
            <a:r>
              <a:rPr sz="1725" b="1">
                <a:solidFill>
                  <a:srgbClr val="F0F1F5"/>
                </a:solidFill>
                <a:latin typeface="Bahnschrift"/>
                <a:ea typeface="Bahnschrift"/>
                <a:cs typeface="Bahnschrift"/>
              </a:rPr>
              <a:t>MASTER LEE</a:t>
            </a:r>
          </a:p>
        </p:txBody>
      </p:sp>
      <p:sp>
        <p:nvSpPr>
          <p:cNvPr id="6" name="AI 内容与工作流&#10;作品集">
            <a:extLst xmlns:a="http://schemas.openxmlformats.org/drawingml/2006/main">
              <a:ext uri="{FF2B5EF4-FFF2-40B4-BE49-F238E27FC236}">
                <a16:creationId xmlns:a16="http://schemas.microsoft.com/office/drawing/2014/main" id="{3E3E3D5C-F95A-49D2-89D5-766EA92D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7143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AI 内容与工作流</a:t>
            </a:r>
          </a:p>
          <a:p xmlns:a="http://schemas.openxmlformats.org/drawingml/2006/main">
            <a:pPr>
              <a:def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作品集</a:t>
            </a:r>
          </a:p>
        </p:txBody>
      </p:sp>
      <p:sp>
        <p:nvSpPr>
          <p:cNvPr id="7" name="李昌 / 视频创作 · Agent 应用 · 工作流产品化">
            <a:extLst xmlns:a="http://schemas.openxmlformats.org/drawingml/2006/main">
              <a:ext uri="{FF2B5EF4-FFF2-40B4-BE49-F238E27FC236}">
                <a16:creationId xmlns:a16="http://schemas.microsoft.com/office/drawing/2014/main" id="{9BA1071E-53DB-4180-977F-24216594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24350"/>
            <a:ext cx="800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李昌 / 视频创作 · Agent 应用 · 工作流产品化</a:t>
            </a:r>
          </a:p>
        </p:txBody>
      </p:sp>
      <p:sp>
        <p:nvSpPr>
          <p:cNvPr id="8" name="SELECTED WORK / 2026">
            <a:extLst xmlns:a="http://schemas.openxmlformats.org/drawingml/2006/main">
              <a:ext uri="{FF2B5EF4-FFF2-40B4-BE49-F238E27FC236}">
                <a16:creationId xmlns:a16="http://schemas.microsoft.com/office/drawing/2014/main" id="{DE01F09F-611E-4767-B4F7-E52E7C8E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9817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3ABBB"/>
                </a:solidFill>
                <a:latin typeface="Bahnschrift"/>
                <a:ea typeface="Bahnschrift"/>
                <a:cs typeface="Bahnschrift"/>
              </a:defRPr>
            </a:pPr>
            <a:r>
              <a:rPr sz="1125" b="0">
                <a:solidFill>
                  <a:srgbClr val="A3ABBB"/>
                </a:solidFill>
                <a:latin typeface="Bahnschrift"/>
                <a:ea typeface="Bahnschrift"/>
                <a:cs typeface="Bahnschrift"/>
              </a:rPr>
              <a:t>SELECTED WORK / 2026</a:t>
            </a:r>
          </a:p>
        </p:txBody>
      </p:sp>
    </p:spTree>
    <p:extLst>
      <p:ext uri="{BB962C8B-B14F-4D97-AF65-F5344CB8AC3E}">
        <p14:creationId xmlns:p14="http://schemas.microsoft.com/office/powerpoint/2010/main" val="9140368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E93A3A89-46FC-4C47-B8AF-6EC68A9F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71E545E7-354B-4236-8720-C910073A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5a35cb7814628"/>
          <a:stretch xmlns:a="http://schemas.openxmlformats.org/drawingml/2006/main"/>
        </p:blipFill>
        <p:spPr>
          <a:xfrm xmlns:a="http://schemas.openxmlformats.org/drawingml/2006/main">
            <a:off x="10353675" y="819150"/>
            <a:ext cx="952500" cy="952500"/>
          </a:xfrm>
          <a:prstGeom xmlns:a="http://schemas.openxmlformats.org/drawingml/2006/main" prst="rect">
            <a:avLst/>
          </a:prstGeom>
        </p:spPr>
      </p:pic>
      <p:sp>
        <p:nvSpPr>
          <p:cNvPr id="4" name="核心贡献与带教实践">
            <a:extLst xmlns:a="http://schemas.openxmlformats.org/drawingml/2006/main">
              <a:ext uri="{FF2B5EF4-FFF2-40B4-BE49-F238E27FC236}">
                <a16:creationId xmlns:a16="http://schemas.microsoft.com/office/drawing/2014/main" id="{3A5753C5-2A17-47BE-8706-CEBEC028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核心贡献与带教实践</a:t>
            </a:r>
          </a:p>
        </p:txBody>
      </p:sp>
      <p:sp>
        <p:nvSpPr>
          <p:cNvPr id="5" name="智象元一（原智象未来） / 2025.06—至今">
            <a:extLst xmlns:a="http://schemas.openxmlformats.org/drawingml/2006/main">
              <a:ext uri="{FF2B5EF4-FFF2-40B4-BE49-F238E27FC236}">
                <a16:creationId xmlns:a16="http://schemas.microsoft.com/office/drawing/2014/main" id="{5BAEA870-F2FB-4136-BF13-686E562A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智象元一（原智象未来） / 2025.06—至今</a:t>
            </a:r>
          </a:p>
        </p:txBody>
      </p:sp>
      <p:sp>
        <p:nvSpPr>
          <p:cNvPr id="6" name="4 大功能">
            <a:extLst xmlns:a="http://schemas.openxmlformats.org/drawingml/2006/main">
              <a:ext uri="{FF2B5EF4-FFF2-40B4-BE49-F238E27FC236}">
                <a16:creationId xmlns:a16="http://schemas.microsoft.com/office/drawing/2014/main" id="{291D005E-A9F9-4536-A6A8-88F2C3B6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543175"/>
            <a:ext cx="342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1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F176B"/>
                </a:solidFill>
                <a:latin typeface="Microsoft YaHei"/>
                <a:ea typeface="Microsoft YaHei"/>
                <a:cs typeface="Microsoft YaHei"/>
              </a:rPr>
              <a:t>4 大功能</a:t>
            </a:r>
          </a:p>
        </p:txBody>
      </p:sp>
      <p:sp>
        <p:nvSpPr>
          <p:cNvPr id="7" name="全部视频模板、Agent&#10;与工作流制作">
            <a:extLst xmlns:a="http://schemas.openxmlformats.org/drawingml/2006/main">
              <a:ext uri="{FF2B5EF4-FFF2-40B4-BE49-F238E27FC236}">
                <a16:creationId xmlns:a16="http://schemas.microsoft.com/office/drawing/2014/main" id="{2DFC964F-30C5-453B-9CC2-151DE950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552825"/>
            <a:ext cx="36671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全部视频模板、Agent</a:t>
            </a:r>
          </a:p>
          <a:p xmlns:a="http://schemas.openxmlformats.org/drawingml/2006/main">
            <a:pPr>
              <a:def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与工作流制作</a:t>
            </a:r>
          </a:p>
        </p:txBody>
      </p:sp>
      <p:sp>
        <p:nvSpPr>
          <p:cNvPr id="8" name="近百名">
            <a:extLst xmlns:a="http://schemas.openxmlformats.org/drawingml/2006/main">
              <a:ext uri="{FF2B5EF4-FFF2-40B4-BE49-F238E27FC236}">
                <a16:creationId xmlns:a16="http://schemas.microsoft.com/office/drawing/2014/main" id="{36061868-5313-45C5-9979-C1588A03D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43175"/>
            <a:ext cx="3238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近百名</a:t>
            </a:r>
          </a:p>
        </p:txBody>
      </p:sp>
      <p:sp>
        <p:nvSpPr>
          <p:cNvPr id="9" name="智象元一&#10;累计带教实习生">
            <a:extLst xmlns:a="http://schemas.openxmlformats.org/drawingml/2006/main">
              <a:ext uri="{FF2B5EF4-FFF2-40B4-BE49-F238E27FC236}">
                <a16:creationId xmlns:a16="http://schemas.microsoft.com/office/drawing/2014/main" id="{A662911D-D5C6-4748-AADE-B349D406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552825"/>
            <a:ext cx="32861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智象元一</a:t>
            </a:r>
          </a:p>
          <a:p xmlns:a="http://schemas.openxmlformats.org/drawingml/2006/main">
            <a:pPr>
              <a:def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累计带教实习生</a:t>
            </a:r>
          </a:p>
        </p:txBody>
      </p:sp>
      <p:sp>
        <p:nvSpPr>
          <p:cNvPr id="10" name="近千名">
            <a:extLst xmlns:a="http://schemas.openxmlformats.org/drawingml/2006/main">
              <a:ext uri="{FF2B5EF4-FFF2-40B4-BE49-F238E27FC236}">
                <a16:creationId xmlns:a16="http://schemas.microsoft.com/office/drawing/2014/main" id="{97113D50-8B98-4613-A397-3901B6A5F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543175"/>
            <a:ext cx="32861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近千名</a:t>
            </a:r>
          </a:p>
        </p:txBody>
      </p:sp>
      <p:sp>
        <p:nvSpPr>
          <p:cNvPr id="11" name="Master Lee 个人 IP&#10;累计带教学员">
            <a:extLst xmlns:a="http://schemas.openxmlformats.org/drawingml/2006/main">
              <a:ext uri="{FF2B5EF4-FFF2-40B4-BE49-F238E27FC236}">
                <a16:creationId xmlns:a16="http://schemas.microsoft.com/office/drawing/2014/main" id="{2D9B823E-BF72-4D0F-87B7-A42690510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552825"/>
            <a:ext cx="31908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Master Lee 个人 IP</a:t>
            </a:r>
          </a:p>
          <a:p xmlns:a="http://schemas.openxmlformats.org/drawingml/2006/main">
            <a:pPr>
              <a:def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累计带教学员</a:t>
            </a:r>
          </a:p>
        </p:txBody>
      </p:sp>
      <p:sp>
        <p:nvSpPr>
          <p:cNvPr id="12" name="亲手完成内容与流程，同时把实践方法转化为可复用的资产与教学内">
            <a:extLst xmlns:a="http://schemas.openxmlformats.org/drawingml/2006/main">
              <a:ext uri="{FF2B5EF4-FFF2-40B4-BE49-F238E27FC236}">
                <a16:creationId xmlns:a16="http://schemas.microsoft.com/office/drawing/2014/main" id="{355C76E8-EE3D-4762-BC31-3CF2800DE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200650"/>
            <a:ext cx="108585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亲手完成内容与流程，同时把实践方法转化为可复用的资产与教学内容。</a:t>
            </a:r>
          </a:p>
        </p:txBody>
      </p:sp>
    </p:spTree>
    <p:extLst>
      <p:ext uri="{BB962C8B-B14F-4D97-AF65-F5344CB8AC3E}">
        <p14:creationId xmlns:p14="http://schemas.microsoft.com/office/powerpoint/2010/main" val="4132859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B7B7485F-C8E8-45BA-9455-743F5A4E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8C10039A-D8D9-4D28-BDC0-E520D676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3" name="四项功能，一套内容生产能力">
            <a:extLst xmlns:a="http://schemas.openxmlformats.org/drawingml/2006/main">
              <a:ext uri="{FF2B5EF4-FFF2-40B4-BE49-F238E27FC236}">
                <a16:creationId xmlns:a16="http://schemas.microsoft.com/office/drawing/2014/main" id="{81A62674-C769-45B4-B09F-3B896160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四项功能，一套内容生产能力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385D429E-3445-459D-98CC-0E72A419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33600"/>
            <a:ext cx="62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5" name="爆款复刻">
            <a:extLst xmlns:a="http://schemas.openxmlformats.org/drawingml/2006/main">
              <a:ext uri="{FF2B5EF4-FFF2-40B4-BE49-F238E27FC236}">
                <a16:creationId xmlns:a16="http://schemas.microsoft.com/office/drawing/2014/main" id="{E984841D-F008-468C-8988-2F695B1E5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105025"/>
            <a:ext cx="2543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爆款复刻</a:t>
            </a:r>
          </a:p>
        </p:txBody>
      </p:sp>
      <p:sp>
        <p:nvSpPr>
          <p:cNvPr id="6" name="参考分析与镜头拆解">
            <a:extLst xmlns:a="http://schemas.openxmlformats.org/drawingml/2006/main">
              <a:ext uri="{FF2B5EF4-FFF2-40B4-BE49-F238E27FC236}">
                <a16:creationId xmlns:a16="http://schemas.microsoft.com/office/drawing/2014/main" id="{14466431-B991-4817-AB85-D9B62E79C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133600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参考分析与镜头拆解</a:t>
            </a:r>
          </a:p>
        </p:txBody>
      </p:sp>
      <p:sp>
        <p:nvSpPr>
          <p:cNvPr id="7" name="复刻提示词、工作流与样片">
            <a:extLst xmlns:a="http://schemas.openxmlformats.org/drawingml/2006/main">
              <a:ext uri="{FF2B5EF4-FFF2-40B4-BE49-F238E27FC236}">
                <a16:creationId xmlns:a16="http://schemas.microsoft.com/office/drawing/2014/main" id="{665CD21B-AED8-4561-817F-143F15F0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505075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复刻提示词、工作流与样片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5F44AEE7-1562-4C29-9746-E0F4D1750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86100"/>
            <a:ext cx="62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9" name="视频同款">
            <a:extLst xmlns:a="http://schemas.openxmlformats.org/drawingml/2006/main">
              <a:ext uri="{FF2B5EF4-FFF2-40B4-BE49-F238E27FC236}">
                <a16:creationId xmlns:a16="http://schemas.microsoft.com/office/drawing/2014/main" id="{237929AD-94BF-4375-9788-E88C81EB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057525"/>
            <a:ext cx="2543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视频同款</a:t>
            </a:r>
          </a:p>
        </p:txBody>
      </p:sp>
      <p:sp>
        <p:nvSpPr>
          <p:cNvPr id="10" name="可替换素材的视频模板">
            <a:extLst xmlns:a="http://schemas.openxmlformats.org/drawingml/2006/main">
              <a:ext uri="{FF2B5EF4-FFF2-40B4-BE49-F238E27FC236}">
                <a16:creationId xmlns:a16="http://schemas.microsoft.com/office/drawing/2014/main" id="{41F119E2-80C1-4E41-8F6F-CA897FAE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086100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可替换素材的视频模板</a:t>
            </a:r>
          </a:p>
        </p:txBody>
      </p:sp>
      <p:sp>
        <p:nvSpPr>
          <p:cNvPr id="11" name="模板制作、效果验证与内容更新">
            <a:extLst xmlns:a="http://schemas.openxmlformats.org/drawingml/2006/main">
              <a:ext uri="{FF2B5EF4-FFF2-40B4-BE49-F238E27FC236}">
                <a16:creationId xmlns:a16="http://schemas.microsoft.com/office/drawing/2014/main" id="{45098FDA-1072-466B-9F2A-B04C44DD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457575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模板制作、效果验证与内容更新</a:t>
            </a:r>
          </a:p>
        </p:txBody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C373110E-AC6A-4182-90C6-7DC2EA24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38600"/>
            <a:ext cx="62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13" name="AI 多视频">
            <a:extLst xmlns:a="http://schemas.openxmlformats.org/drawingml/2006/main">
              <a:ext uri="{FF2B5EF4-FFF2-40B4-BE49-F238E27FC236}">
                <a16:creationId xmlns:a16="http://schemas.microsoft.com/office/drawing/2014/main" id="{AE124627-B5B7-4C21-85C6-6C0A8A29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010025"/>
            <a:ext cx="2543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AI 多视频</a:t>
            </a:r>
          </a:p>
        </p:txBody>
      </p:sp>
      <p:sp>
        <p:nvSpPr>
          <p:cNvPr id="14" name="多商品视频生成 Agent">
            <a:extLst xmlns:a="http://schemas.openxmlformats.org/drawingml/2006/main">
              <a:ext uri="{FF2B5EF4-FFF2-40B4-BE49-F238E27FC236}">
                <a16:creationId xmlns:a16="http://schemas.microsoft.com/office/drawing/2014/main" id="{F6C31D4D-19CA-43AB-B334-3545D35D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038600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多商品视频生成 Agent</a:t>
            </a:r>
          </a:p>
        </p:txBody>
      </p:sp>
      <p:sp>
        <p:nvSpPr>
          <p:cNvPr id="15" name="Agent 内容逻辑、提示词与流程设计">
            <a:extLst xmlns:a="http://schemas.openxmlformats.org/drawingml/2006/main">
              <a:ext uri="{FF2B5EF4-FFF2-40B4-BE49-F238E27FC236}">
                <a16:creationId xmlns:a16="http://schemas.microsoft.com/office/drawing/2014/main" id="{6BAD72BD-8DDD-4BD7-A950-6EE524F1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410075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Agent 内容逻辑、提示词与流程设计</a:t>
            </a:r>
          </a:p>
        </p:txBody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92F6A786-0DC0-43BC-9135-46A7A8A7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91100"/>
            <a:ext cx="62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575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17" name="设计师定制">
            <a:extLst xmlns:a="http://schemas.openxmlformats.org/drawingml/2006/main">
              <a:ext uri="{FF2B5EF4-FFF2-40B4-BE49-F238E27FC236}">
                <a16:creationId xmlns:a16="http://schemas.microsoft.com/office/drawing/2014/main" id="{A00EF5EA-52AD-407D-AA2C-F39EB5A1D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962525"/>
            <a:ext cx="2543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设计师定制</a:t>
            </a:r>
          </a:p>
        </p:txBody>
      </p:sp>
      <p:sp>
        <p:nvSpPr>
          <p:cNvPr id="18" name="开放式商业需求的视频交付">
            <a:extLst xmlns:a="http://schemas.openxmlformats.org/drawingml/2006/main">
              <a:ext uri="{FF2B5EF4-FFF2-40B4-BE49-F238E27FC236}">
                <a16:creationId xmlns:a16="http://schemas.microsoft.com/office/drawing/2014/main" id="{E9C61083-379E-4575-8689-8F020AB2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991100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开放式商业需求的视频交付</a:t>
            </a:r>
          </a:p>
        </p:txBody>
      </p:sp>
      <p:sp>
        <p:nvSpPr>
          <p:cNvPr id="19" name="方案、分镜、AI 制作与质量验收">
            <a:extLst xmlns:a="http://schemas.openxmlformats.org/drawingml/2006/main">
              <a:ext uri="{FF2B5EF4-FFF2-40B4-BE49-F238E27FC236}">
                <a16:creationId xmlns:a16="http://schemas.microsoft.com/office/drawing/2014/main" id="{F70FB03D-6C1D-4872-AD89-9C7D6233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362575"/>
            <a:ext cx="6715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方案、分镜、AI 制作与质量验收</a:t>
            </a:r>
          </a:p>
        </p:txBody>
      </p:sp>
    </p:spTree>
    <p:extLst>
      <p:ext uri="{BB962C8B-B14F-4D97-AF65-F5344CB8AC3E}">
        <p14:creationId xmlns:p14="http://schemas.microsoft.com/office/powerpoint/2010/main" val="19968611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202B7575-1C27-4D5C-AF99-E8C80A58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7A747AAC-C3F3-4B19-B24E-DD721557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3" name="爆款复刻">
            <a:extLst xmlns:a="http://schemas.openxmlformats.org/drawingml/2006/main">
              <a:ext uri="{FF2B5EF4-FFF2-40B4-BE49-F238E27FC236}">
                <a16:creationId xmlns:a16="http://schemas.microsoft.com/office/drawing/2014/main" id="{4C7F700E-40AD-43F7-BCB3-6F6DD09E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爆款复刻</a:t>
            </a:r>
          </a:p>
        </p:txBody>
      </p:sp>
      <p:sp>
        <p:nvSpPr>
          <p:cNvPr id="4" name="让参考视频成为可复用的生成流程">
            <a:extLst xmlns:a="http://schemas.openxmlformats.org/drawingml/2006/main">
              <a:ext uri="{FF2B5EF4-FFF2-40B4-BE49-F238E27FC236}">
                <a16:creationId xmlns:a16="http://schemas.microsoft.com/office/drawing/2014/main" id="{3806290F-5286-46F4-B65A-817BCF43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让参考视频成为可复用的生成流程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31d81437de43a6"/>
          <a:stretch xmlns:a="http://schemas.openxmlformats.org/drawingml/2006/main"/>
        </p:blipFill>
        <p:spPr>
          <a:xfrm xmlns:a="http://schemas.openxmlformats.org/drawingml/2006/main">
            <a:off x="8063284" y="1600200"/>
            <a:ext cx="2542433" cy="4762500"/>
          </a:xfrm>
          <a:prstGeom xmlns:a="http://schemas.openxmlformats.org/drawingml/2006/main" prst="rect">
            <a:avLst/>
          </a:prstGeom>
        </p:spPr>
      </p:pic>
      <p:sp>
        <p:nvSpPr>
          <p:cNvPr id="6" name="参考分析与镜头拆解">
            <a:extLst xmlns:a="http://schemas.openxmlformats.org/drawingml/2006/main">
              <a:ext uri="{FF2B5EF4-FFF2-40B4-BE49-F238E27FC236}">
                <a16:creationId xmlns:a16="http://schemas.microsoft.com/office/drawing/2014/main" id="{45CD2412-4FBD-4E4B-B43A-76661A2B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809875"/>
            <a:ext cx="6343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参考分析与镜头拆解</a:t>
            </a:r>
          </a:p>
        </p:txBody>
      </p:sp>
      <p:sp>
        <p:nvSpPr>
          <p:cNvPr id="7" name="识别参考中的节奏、主体、运动和视觉风格，&#10;把创作判断转译成提">
            <a:extLst xmlns:a="http://schemas.openxmlformats.org/drawingml/2006/main">
              <a:ext uri="{FF2B5EF4-FFF2-40B4-BE49-F238E27FC236}">
                <a16:creationId xmlns:a16="http://schemas.microsoft.com/office/drawing/2014/main" id="{863DCDE5-55E8-45C3-AAB7-815FADE2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333750"/>
            <a:ext cx="6343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识别参考中的节奏、主体、运动和视觉风格，</a:t>
            </a:r>
          </a:p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把创作判断转译成提示词和生成约束。</a:t>
            </a:r>
          </a:p>
        </p:txBody>
      </p:sp>
      <p:sp>
        <p:nvSpPr>
          <p:cNvPr id="8" name="交付与复用">
            <a:extLst xmlns:a="http://schemas.openxmlformats.org/drawingml/2006/main">
              <a:ext uri="{FF2B5EF4-FFF2-40B4-BE49-F238E27FC236}">
                <a16:creationId xmlns:a16="http://schemas.microsoft.com/office/drawing/2014/main" id="{09AD6D8D-1378-4295-8940-A6CB1FEF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91050"/>
            <a:ext cx="638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交付与复用</a:t>
            </a:r>
          </a:p>
        </p:txBody>
      </p:sp>
      <p:sp>
        <p:nvSpPr>
          <p:cNvPr id="9" name="搭建复刻工作流，制作样片并验证替换效果，&#10;将有效方法整理为可">
            <a:extLst xmlns:a="http://schemas.openxmlformats.org/drawingml/2006/main">
              <a:ext uri="{FF2B5EF4-FFF2-40B4-BE49-F238E27FC236}">
                <a16:creationId xmlns:a16="http://schemas.microsoft.com/office/drawing/2014/main" id="{F29824AE-385E-4876-BEFC-1B3FC149D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114925"/>
            <a:ext cx="63817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搭建复刻工作流，制作样片并验证替换效果，</a:t>
            </a:r>
          </a:p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将有效方法整理为可复用模板。</a:t>
            </a:r>
          </a:p>
        </p:txBody>
      </p:sp>
    </p:spTree>
    <p:extLst>
      <p:ext uri="{BB962C8B-B14F-4D97-AF65-F5344CB8AC3E}">
        <p14:creationId xmlns:p14="http://schemas.microsoft.com/office/powerpoint/2010/main" val="6304464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94381B82-9E2A-41A5-AB69-6685F6614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68EFF67D-3985-4265-8FF4-886B7BB0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05</a:t>
            </a:r>
          </a:p>
        </p:txBody>
      </p:sp>
      <p:sp>
        <p:nvSpPr>
          <p:cNvPr id="3" name="视频同款">
            <a:extLst xmlns:a="http://schemas.openxmlformats.org/drawingml/2006/main">
              <a:ext uri="{FF2B5EF4-FFF2-40B4-BE49-F238E27FC236}">
                <a16:creationId xmlns:a16="http://schemas.microsoft.com/office/drawing/2014/main" id="{DD52CC1F-FAC9-474A-83CF-3AAEB4A3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视频同款</a:t>
            </a:r>
          </a:p>
        </p:txBody>
      </p:sp>
      <p:sp>
        <p:nvSpPr>
          <p:cNvPr id="4" name="把内容制作经验沉淀到模板资产">
            <a:extLst xmlns:a="http://schemas.openxmlformats.org/drawingml/2006/main">
              <a:ext uri="{FF2B5EF4-FFF2-40B4-BE49-F238E27FC236}">
                <a16:creationId xmlns:a16="http://schemas.microsoft.com/office/drawing/2014/main" id="{CBC656D3-E9E2-417A-BF63-6518F3E2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把内容制作经验沉淀到模板资产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91e23262d4f3a"/>
          <a:stretch xmlns:a="http://schemas.openxmlformats.org/drawingml/2006/main"/>
        </p:blipFill>
        <p:spPr>
          <a:xfrm xmlns:a="http://schemas.openxmlformats.org/drawingml/2006/main">
            <a:off x="8240822" y="1714500"/>
            <a:ext cx="2425481" cy="4543425"/>
          </a:xfrm>
          <a:prstGeom xmlns:a="http://schemas.openxmlformats.org/drawingml/2006/main" prst="rect">
            <a:avLst/>
          </a:prstGeom>
        </p:spPr>
      </p:pic>
      <p:sp>
        <p:nvSpPr>
          <p:cNvPr id="6" name="模板覆盖营销场景">
            <a:extLst xmlns:a="http://schemas.openxmlformats.org/drawingml/2006/main">
              <a:ext uri="{FF2B5EF4-FFF2-40B4-BE49-F238E27FC236}">
                <a16:creationId xmlns:a16="http://schemas.microsoft.com/office/drawing/2014/main" id="{69AD7260-8606-45F6-A574-1B0E9B4F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686050"/>
            <a:ext cx="685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模板覆盖营销场景</a:t>
            </a:r>
          </a:p>
        </p:txBody>
      </p:sp>
      <p:sp>
        <p:nvSpPr>
          <p:cNvPr id="7" name="围绕节庆、餐饮、零售等使用场景，&#10;制作可复用的视频模板与生成">
            <a:extLst xmlns:a="http://schemas.openxmlformats.org/drawingml/2006/main">
              <a:ext uri="{FF2B5EF4-FFF2-40B4-BE49-F238E27FC236}">
                <a16:creationId xmlns:a16="http://schemas.microsoft.com/office/drawing/2014/main" id="{7191FA08-9E3A-4B3F-91C1-6D054012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209925"/>
            <a:ext cx="6858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围绕节庆、餐饮、零售等使用场景，</a:t>
            </a:r>
          </a:p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制作可复用的视频模板与生成工作流。</a:t>
            </a:r>
          </a:p>
        </p:txBody>
      </p:sp>
      <p:sp>
        <p:nvSpPr>
          <p:cNvPr id="8" name="我的责任贯穿制作与检查">
            <a:extLst xmlns:a="http://schemas.openxmlformats.org/drawingml/2006/main">
              <a:ext uri="{FF2B5EF4-FFF2-40B4-BE49-F238E27FC236}">
                <a16:creationId xmlns:a16="http://schemas.microsoft.com/office/drawing/2014/main" id="{CCD210C6-33DD-4E71-A79B-B50EFCB4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476750"/>
            <a:ext cx="685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我的责任贯穿制作与检查</a:t>
            </a:r>
          </a:p>
        </p:txBody>
      </p:sp>
      <p:sp>
        <p:nvSpPr>
          <p:cNvPr id="9" name="从创意样片、素材替换测试到成片检查，&#10;关注商品准确性、画面稳">
            <a:extLst xmlns:a="http://schemas.openxmlformats.org/drawingml/2006/main">
              <a:ext uri="{FF2B5EF4-FFF2-40B4-BE49-F238E27FC236}">
                <a16:creationId xmlns:a16="http://schemas.microsoft.com/office/drawing/2014/main" id="{3A965FA9-0E14-4D73-9B40-15AE6A30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000625"/>
            <a:ext cx="6858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从创意样片、素材替换测试到成片检查，</a:t>
            </a:r>
          </a:p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关注商品准确性、画面稳定性和商业可用性。</a:t>
            </a:r>
          </a:p>
        </p:txBody>
      </p:sp>
    </p:spTree>
    <p:extLst>
      <p:ext uri="{BB962C8B-B14F-4D97-AF65-F5344CB8AC3E}">
        <p14:creationId xmlns:p14="http://schemas.microsoft.com/office/powerpoint/2010/main" val="17661372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1C46EFB3-A9E7-4DE0-BF30-93009D46C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B662B1B5-A301-4BB1-9862-E0CF03DA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06</a:t>
            </a:r>
          </a:p>
        </p:txBody>
      </p:sp>
      <p:sp>
        <p:nvSpPr>
          <p:cNvPr id="3" name="AI 多视频 / 多商品 Agent">
            <a:extLst xmlns:a="http://schemas.openxmlformats.org/drawingml/2006/main">
              <a:ext uri="{FF2B5EF4-FFF2-40B4-BE49-F238E27FC236}">
                <a16:creationId xmlns:a16="http://schemas.microsoft.com/office/drawing/2014/main" id="{57715F21-C603-4E42-99EC-7E0655E5D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AI 多视频 / 多商品 Agent</a:t>
            </a:r>
          </a:p>
        </p:txBody>
      </p:sp>
      <p:sp>
        <p:nvSpPr>
          <p:cNvPr id="4" name="负责 Agent 的内容逻辑与生成工作流">
            <a:extLst xmlns:a="http://schemas.openxmlformats.org/drawingml/2006/main">
              <a:ext uri="{FF2B5EF4-FFF2-40B4-BE49-F238E27FC236}">
                <a16:creationId xmlns:a16="http://schemas.microsoft.com/office/drawing/2014/main" id="{05AF1747-C6F9-411B-A1C9-64F544F8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负责 Agent 的内容逻辑与生成工作流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D8FB668E-0912-49F8-B08A-92BE0250F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581275"/>
            <a:ext cx="6286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01</a:t>
            </a:r>
          </a:p>
        </p:txBody>
      </p:sp>
      <p:sp>
        <p:nvSpPr>
          <p:cNvPr id="6" name="输入约束">
            <a:extLst xmlns:a="http://schemas.openxmlformats.org/drawingml/2006/main">
              <a:ext uri="{FF2B5EF4-FFF2-40B4-BE49-F238E27FC236}">
                <a16:creationId xmlns:a16="http://schemas.microsoft.com/office/drawing/2014/main" id="{F27752D0-2222-4161-9E55-84BC2ED8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5270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输入约束</a:t>
            </a:r>
          </a:p>
        </p:txBody>
      </p:sp>
      <p:sp>
        <p:nvSpPr>
          <p:cNvPr id="7" name="商品素材、需求、成片规格">
            <a:extLst xmlns:a="http://schemas.openxmlformats.org/drawingml/2006/main">
              <a:ext uri="{FF2B5EF4-FFF2-40B4-BE49-F238E27FC236}">
                <a16:creationId xmlns:a16="http://schemas.microsoft.com/office/drawing/2014/main" id="{8F6DA272-295E-4018-8375-8C66BB6B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581275"/>
            <a:ext cx="66008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商品素材、需求、成片规格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157E47A0-9730-4DCD-807A-22E44E8B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419475"/>
            <a:ext cx="6286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02</a:t>
            </a:r>
          </a:p>
        </p:txBody>
      </p:sp>
      <p:sp>
        <p:nvSpPr>
          <p:cNvPr id="9" name="内容组织">
            <a:extLst xmlns:a="http://schemas.openxmlformats.org/drawingml/2006/main">
              <a:ext uri="{FF2B5EF4-FFF2-40B4-BE49-F238E27FC236}">
                <a16:creationId xmlns:a16="http://schemas.microsoft.com/office/drawing/2014/main" id="{2E7065D4-EE89-4708-A0FD-842D0A96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9090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内容组织</a:t>
            </a:r>
          </a:p>
        </p:txBody>
      </p:sp>
      <p:sp>
        <p:nvSpPr>
          <p:cNvPr id="10" name="卖点梳理、脚本与镜头安排">
            <a:extLst xmlns:a="http://schemas.openxmlformats.org/drawingml/2006/main">
              <a:ext uri="{FF2B5EF4-FFF2-40B4-BE49-F238E27FC236}">
                <a16:creationId xmlns:a16="http://schemas.microsoft.com/office/drawing/2014/main" id="{596D1068-9EBC-4BAB-82B4-A55687CF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419475"/>
            <a:ext cx="66008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卖点梳理、脚本与镜头安排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4109BF89-FA73-4A06-8016-315FFD60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257675"/>
            <a:ext cx="6286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03</a:t>
            </a:r>
          </a:p>
        </p:txBody>
      </p:sp>
      <p:sp>
        <p:nvSpPr>
          <p:cNvPr id="12" name="生成编排">
            <a:extLst xmlns:a="http://schemas.openxmlformats.org/drawingml/2006/main">
              <a:ext uri="{FF2B5EF4-FFF2-40B4-BE49-F238E27FC236}">
                <a16:creationId xmlns:a16="http://schemas.microsoft.com/office/drawing/2014/main" id="{745E49F0-234E-44A7-9E33-14D0A9C3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2910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生成编排</a:t>
            </a:r>
          </a:p>
        </p:txBody>
      </p:sp>
      <p:sp>
        <p:nvSpPr>
          <p:cNvPr id="13" name="提示词、模型调用与工作流">
            <a:extLst xmlns:a="http://schemas.openxmlformats.org/drawingml/2006/main">
              <a:ext uri="{FF2B5EF4-FFF2-40B4-BE49-F238E27FC236}">
                <a16:creationId xmlns:a16="http://schemas.microsoft.com/office/drawing/2014/main" id="{4C05D940-FBC3-4DE9-BE0B-E9053772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257675"/>
            <a:ext cx="66008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提示词、模型调用与工作流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C9F2CF9E-36E2-4E7C-ADCD-D4DCAE278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095875"/>
            <a:ext cx="6286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defRPr>
            </a:pPr>
            <a:r>
              <a:rPr sz="1650" b="0">
                <a:solidFill>
                  <a:srgbClr val="FF176B"/>
                </a:solidFill>
                <a:latin typeface="Bahnschrift"/>
                <a:ea typeface="Bahnschrift"/>
                <a:cs typeface="Bahnschrift"/>
              </a:rPr>
              <a:t>04</a:t>
            </a:r>
          </a:p>
        </p:txBody>
      </p:sp>
      <p:sp>
        <p:nvSpPr>
          <p:cNvPr id="15" name="效果验证">
            <a:extLst xmlns:a="http://schemas.openxmlformats.org/drawingml/2006/main">
              <a:ext uri="{FF2B5EF4-FFF2-40B4-BE49-F238E27FC236}">
                <a16:creationId xmlns:a16="http://schemas.microsoft.com/office/drawing/2014/main" id="{8BE0F720-F5EE-43D0-B57B-CD7F86C1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6730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效果验证</a:t>
            </a:r>
          </a:p>
        </p:txBody>
      </p:sp>
      <p:sp>
        <p:nvSpPr>
          <p:cNvPr id="16" name="主体一致性、文字及镜头质量">
            <a:extLst xmlns:a="http://schemas.openxmlformats.org/drawingml/2006/main">
              <a:ext uri="{FF2B5EF4-FFF2-40B4-BE49-F238E27FC236}">
                <a16:creationId xmlns:a16="http://schemas.microsoft.com/office/drawing/2014/main" id="{292DF7C2-E057-4877-9AB1-05D21148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095875"/>
            <a:ext cx="66008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主体一致性、文字及镜头质量</a:t>
            </a:r>
          </a:p>
        </p:txBody>
      </p:sp>
    </p:spTree>
    <p:extLst>
      <p:ext uri="{BB962C8B-B14F-4D97-AF65-F5344CB8AC3E}">
        <p14:creationId xmlns:p14="http://schemas.microsoft.com/office/powerpoint/2010/main" val="20485960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259FED8B-35B9-4373-9C62-BBDAF1A4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B9CE849A-853A-4B74-859B-65972654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07</a:t>
            </a:r>
          </a:p>
        </p:txBody>
      </p:sp>
      <p:sp>
        <p:nvSpPr>
          <p:cNvPr id="3" name="设计师定制与内容交付">
            <a:extLst xmlns:a="http://schemas.openxmlformats.org/drawingml/2006/main">
              <a:ext uri="{FF2B5EF4-FFF2-40B4-BE49-F238E27FC236}">
                <a16:creationId xmlns:a16="http://schemas.microsoft.com/office/drawing/2014/main" id="{DDEFB75E-DF40-488D-9EFA-E51CDB6B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设计师定制与内容交付</a:t>
            </a:r>
          </a:p>
        </p:txBody>
      </p:sp>
      <p:sp>
        <p:nvSpPr>
          <p:cNvPr id="4" name="让开放式需求落实到可验收的成片">
            <a:extLst xmlns:a="http://schemas.openxmlformats.org/drawingml/2006/main">
              <a:ext uri="{FF2B5EF4-FFF2-40B4-BE49-F238E27FC236}">
                <a16:creationId xmlns:a16="http://schemas.microsoft.com/office/drawing/2014/main" id="{38ECD9AE-10EF-4F62-AA1D-D19EB862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让开放式需求落实到可验收的成片</a:t>
            </a:r>
          </a:p>
        </p:txBody>
      </p:sp>
      <p:sp>
        <p:nvSpPr>
          <p:cNvPr id="5" name="需求变成镜头">
            <a:extLst xmlns:a="http://schemas.openxmlformats.org/drawingml/2006/main">
              <a:ext uri="{FF2B5EF4-FFF2-40B4-BE49-F238E27FC236}">
                <a16:creationId xmlns:a16="http://schemas.microsoft.com/office/drawing/2014/main" id="{ABFE11B5-CE79-4F1F-970C-CA7DB0C6D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81940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需求变成镜头</a:t>
            </a:r>
          </a:p>
        </p:txBody>
      </p:sp>
      <p:sp>
        <p:nvSpPr>
          <p:cNvPr id="6" name="理解受众、卖点与投放规格，&#10;完成方案、脚本、分镜与生成制作。">
            <a:extLst xmlns:a="http://schemas.openxmlformats.org/drawingml/2006/main">
              <a:ext uri="{FF2B5EF4-FFF2-40B4-BE49-F238E27FC236}">
                <a16:creationId xmlns:a16="http://schemas.microsoft.com/office/drawing/2014/main" id="{49B846F1-2116-41E8-BFCD-A4FAD553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343275"/>
            <a:ext cx="6667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理解受众、卖点与投放规格，</a:t>
            </a:r>
          </a:p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完成方案、脚本、分镜与生成制作。</a:t>
            </a:r>
          </a:p>
        </p:txBody>
      </p:sp>
      <p:sp>
        <p:nvSpPr>
          <p:cNvPr id="7" name="制作方法变成团队资产">
            <a:extLst xmlns:a="http://schemas.openxmlformats.org/drawingml/2006/main">
              <a:ext uri="{FF2B5EF4-FFF2-40B4-BE49-F238E27FC236}">
                <a16:creationId xmlns:a16="http://schemas.microsoft.com/office/drawing/2014/main" id="{8300DC3D-85F3-4140-A0EC-677FBFBF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910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制作方法变成团队资产</a:t>
            </a:r>
          </a:p>
        </p:txBody>
      </p:sp>
      <p:sp>
        <p:nvSpPr>
          <p:cNvPr id="8" name="沉淀提示词、模板、SOP 与检查标准，&#10;支持内容制作、互查、">
            <a:extLst xmlns:a="http://schemas.openxmlformats.org/drawingml/2006/main">
              <a:ext uri="{FF2B5EF4-FFF2-40B4-BE49-F238E27FC236}">
                <a16:creationId xmlns:a16="http://schemas.microsoft.com/office/drawing/2014/main" id="{C0BBDBCE-EF05-42E5-B2CE-FEDF005B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114925"/>
            <a:ext cx="6667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沉淀提示词、模板、SOP 与检查标准，</a:t>
            </a:r>
          </a:p>
          <a:p xmlns:a="http://schemas.openxmlformats.org/drawingml/2006/main">
            <a:pPr>
              <a:def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支持内容制作、互查、返修与交付。</a:t>
            </a:r>
          </a:p>
        </p:txBody>
      </p:sp>
      <p:pic>
        <p:nvPicPr>
          <p:cNvPr id="19" name="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MasterLeeVideo0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MasterLeeMedia0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e64d3c65335545f7"/>
          <a:stretch xmlns:a="http://schemas.openxmlformats.org/drawingml/2006/main"/>
        </p:blipFill>
        <p:spPr>
          <a:xfrm xmlns:a="http://schemas.openxmlformats.org/drawingml/2006/main">
            <a:off x="8123687" y="1781175"/>
            <a:ext cx="2374000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模板宣传样片 / 放映时点击播放">
            <a:extLst xmlns:a="http://schemas.openxmlformats.org/drawingml/2006/main">
              <a:ext uri="{FF2B5EF4-FFF2-40B4-BE49-F238E27FC236}">
                <a16:creationId xmlns:a16="http://schemas.microsoft.com/office/drawing/2014/main" id="{3322A843-1288-4AE2-89C3-C9691C1D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096000"/>
            <a:ext cx="33051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模板宣传样片 / 放映时点击播放</a:t>
            </a:r>
          </a:p>
        </p:txBody>
      </p:sp>
    </p:spTree>
    <p:extLst>
      <p:ext uri="{BB962C8B-B14F-4D97-AF65-F5344CB8AC3E}">
        <p14:creationId xmlns:p14="http://schemas.microsoft.com/office/powerpoint/2010/main" val="1094835363"/>
      </p:ext>
    </p:extLst>
  </p:cSld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483D1CD9-CC62-4446-98D0-4A5AF756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3B842033-E872-4EF2-8E58-E68412DC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08</a:t>
            </a:r>
          </a:p>
        </p:txBody>
      </p:sp>
      <p:sp>
        <p:nvSpPr>
          <p:cNvPr id="3" name="AI 广告短剧">
            <a:extLst xmlns:a="http://schemas.openxmlformats.org/drawingml/2006/main">
              <a:ext uri="{FF2B5EF4-FFF2-40B4-BE49-F238E27FC236}">
                <a16:creationId xmlns:a16="http://schemas.microsoft.com/office/drawing/2014/main" id="{1DD7A7BE-F0A1-43D1-9107-D918098A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AI 广告短剧</a:t>
            </a:r>
          </a:p>
        </p:txBody>
      </p:sp>
      <p:sp>
        <p:nvSpPr>
          <p:cNvPr id="4" name="产品露出与情节节奏的结合 / AI 创作研究">
            <a:extLst xmlns:a="http://schemas.openxmlformats.org/drawingml/2006/main">
              <a:ext uri="{FF2B5EF4-FFF2-40B4-BE49-F238E27FC236}">
                <a16:creationId xmlns:a16="http://schemas.microsoft.com/office/drawing/2014/main" id="{763AE9B0-6A22-4538-AB32-BFB6C168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产品露出与情节节奏的结合 / AI 创作研究</a:t>
            </a:r>
          </a:p>
        </p:txBody>
      </p:sp>
      <p:pic>
        <p:nvPicPr>
          <p:cNvPr id="14" name="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MasterLeeVideo0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MasterLeeMedia0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4c7ef7d2ab63482c"/>
          <a:stretch xmlns:a="http://schemas.openxmlformats.org/drawingml/2006/main"/>
        </p:blipFill>
        <p:spPr>
          <a:xfrm xmlns:a="http://schemas.openxmlformats.org/drawingml/2006/main">
            <a:off x="862370" y="2552700"/>
            <a:ext cx="1885236" cy="3343275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5572b8f9e4de1"/>
          <a:stretch xmlns:a="http://schemas.openxmlformats.org/drawingml/2006/main"/>
        </p:blipFill>
        <p:spPr>
          <a:xfrm xmlns:a="http://schemas.openxmlformats.org/drawingml/2006/main">
            <a:off x="3586520" y="2552700"/>
            <a:ext cx="1885236" cy="334327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9c8f46db3404d"/>
          <a:stretch xmlns:a="http://schemas.openxmlformats.org/drawingml/2006/main"/>
        </p:blipFill>
        <p:spPr>
          <a:xfrm xmlns:a="http://schemas.openxmlformats.org/drawingml/2006/main">
            <a:off x="6310670" y="2552700"/>
            <a:ext cx="1885236" cy="3343275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099caabf7f4f68"/>
          <a:stretch xmlns:a="http://schemas.openxmlformats.org/drawingml/2006/main"/>
        </p:blipFill>
        <p:spPr>
          <a:xfrm xmlns:a="http://schemas.openxmlformats.org/drawingml/2006/main">
            <a:off x="9034820" y="2552700"/>
            <a:ext cx="1885236" cy="3343275"/>
          </a:xfrm>
          <a:prstGeom xmlns:a="http://schemas.openxmlformats.org/drawingml/2006/main" prst="rect">
            <a:avLst/>
          </a:prstGeom>
        </p:spPr>
      </p:pic>
      <p:sp>
        <p:nvSpPr>
          <p:cNvPr id="9" name="放映时点击第一帧播放完整视频">
            <a:extLst xmlns:a="http://schemas.openxmlformats.org/drawingml/2006/main">
              <a:ext uri="{FF2B5EF4-FFF2-40B4-BE49-F238E27FC236}">
                <a16:creationId xmlns:a16="http://schemas.microsoft.com/office/drawing/2014/main" id="{A79C9FE8-A733-47B6-9C73-876206E36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67425"/>
            <a:ext cx="8810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放映时点击第一帧播放完整视频</a:t>
            </a:r>
          </a:p>
        </p:txBody>
      </p:sp>
    </p:spTree>
    <p:extLst>
      <p:ext uri="{BB962C8B-B14F-4D97-AF65-F5344CB8AC3E}">
        <p14:creationId xmlns:p14="http://schemas.microsoft.com/office/powerpoint/2010/main" val="540906806"/>
      </p:ext>
    </p:extLst>
  </p:cSld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B5C2CEDC-1A9B-44A1-9725-B42E54F5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1860E301-178C-40AF-8A05-B15B76795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09</a:t>
            </a:r>
          </a:p>
        </p:txBody>
      </p:sp>
      <p:sp>
        <p:nvSpPr>
          <p:cNvPr id="3" name="参考视频复刻对照">
            <a:extLst xmlns:a="http://schemas.openxmlformats.org/drawingml/2006/main">
              <a:ext uri="{FF2B5EF4-FFF2-40B4-BE49-F238E27FC236}">
                <a16:creationId xmlns:a16="http://schemas.microsoft.com/office/drawing/2014/main" id="{95A36BD6-6301-4A9C-8DD8-370A9BB5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参考视频复刻对照</a:t>
            </a:r>
          </a:p>
        </p:txBody>
      </p:sp>
      <p:sp>
        <p:nvSpPr>
          <p:cNvPr id="4" name="用输入与输出说明工作流的实际结果">
            <a:extLst xmlns:a="http://schemas.openxmlformats.org/drawingml/2006/main">
              <a:ext uri="{FF2B5EF4-FFF2-40B4-BE49-F238E27FC236}">
                <a16:creationId xmlns:a16="http://schemas.microsoft.com/office/drawing/2014/main" id="{A7ACFA7B-0A54-459A-95A0-C1E8CEDA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用输入与输出说明工作流的实际结果</a:t>
            </a:r>
          </a:p>
        </p:txBody>
      </p:sp>
      <p:pic>
        <p:nvPicPr>
          <p:cNvPr id="13" name="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MasterLeeVideo0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MasterLeeMedia0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d133c06f742844de"/>
          <a:stretch xmlns:a="http://schemas.openxmlformats.org/drawingml/2006/main"/>
        </p:blipFill>
        <p:spPr>
          <a:xfrm xmlns:a="http://schemas.openxmlformats.org/drawingml/2006/main">
            <a:off x="1619250" y="2533650"/>
            <a:ext cx="2952750" cy="295275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ns5:hlinkClick xmlns:ns5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6:videoFile xmlns:ns6="http://schemas.openxmlformats.org/drawingml/2006/main" xmlns:ns7="http://schemas.openxmlformats.org/officeDocument/2006/relationships" ns7:link="rIdMasterLeeVideo1"/>
            <p:extLst>
              <p:ext uri="{DAA4B4D4-6D71-4841-9C94-3DE7FCFB9230}">
                <ns8:media xmlns:ns8="http://schemas.microsoft.com/office/powerpoint/2010/main" xmlns:ns9="http://schemas.openxmlformats.org/officeDocument/2006/relationships" ns9:embed="rIdMasterLeeMedia1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efd104840cf24fb9"/>
          <a:stretch xmlns:a="http://schemas.openxmlformats.org/drawingml/2006/main"/>
        </p:blipFill>
        <p:spPr>
          <a:xfrm xmlns:a="http://schemas.openxmlformats.org/drawingml/2006/main">
            <a:off x="7600950" y="253365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INPUT / 参考视频">
            <a:extLst xmlns:a="http://schemas.openxmlformats.org/drawingml/2006/main">
              <a:ext uri="{FF2B5EF4-FFF2-40B4-BE49-F238E27FC236}">
                <a16:creationId xmlns:a16="http://schemas.microsoft.com/office/drawing/2014/main" id="{91652118-EB7D-4F47-B1B4-49560465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69595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3ABBB"/>
                </a:solidFill>
                <a:latin typeface="Bahnschrift"/>
                <a:ea typeface="Bahnschrift"/>
                <a:cs typeface="Bahnschrift"/>
              </a:defRPr>
            </a:pPr>
            <a:r>
              <a:rPr sz="1425" b="0">
                <a:solidFill>
                  <a:srgbClr val="A3ABBB"/>
                </a:solidFill>
                <a:latin typeface="Bahnschrift"/>
                <a:ea typeface="Bahnschrift"/>
                <a:cs typeface="Bahnschrift"/>
              </a:rPr>
              <a:t>INPUT / 参考视频</a:t>
            </a:r>
          </a:p>
        </p:txBody>
      </p:sp>
      <p:sp>
        <p:nvSpPr>
          <p:cNvPr id="8" name="OUTPUT / 生成结果">
            <a:extLst xmlns:a="http://schemas.openxmlformats.org/drawingml/2006/main">
              <a:ext uri="{FF2B5EF4-FFF2-40B4-BE49-F238E27FC236}">
                <a16:creationId xmlns:a16="http://schemas.microsoft.com/office/drawing/2014/main" id="{C1C03DFC-19DB-4337-BA3C-45575967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5695950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3ABBB"/>
                </a:solidFill>
                <a:latin typeface="Bahnschrift"/>
                <a:ea typeface="Bahnschrift"/>
                <a:cs typeface="Bahnschrift"/>
              </a:defRPr>
            </a:pPr>
            <a:r>
              <a:rPr sz="1425" b="0">
                <a:solidFill>
                  <a:srgbClr val="A3ABBB"/>
                </a:solidFill>
                <a:latin typeface="Bahnschrift"/>
                <a:ea typeface="Bahnschrift"/>
                <a:cs typeface="Bahnschrift"/>
              </a:rPr>
              <a:t>OUTPUT / 生成结果</a:t>
            </a:r>
          </a:p>
        </p:txBody>
      </p:sp>
    </p:spTree>
    <p:extLst>
      <p:ext uri="{BB962C8B-B14F-4D97-AF65-F5344CB8AC3E}">
        <p14:creationId xmlns:p14="http://schemas.microsoft.com/office/powerpoint/2010/main" val="516046591"/>
      </p:ext>
    </p:extLst>
  </p:cSld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B9D37547-B3AE-444F-98D2-AAFE14F4E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999E2FE5-1C0B-4A2B-A9EB-6792B803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10</a:t>
            </a:r>
          </a:p>
        </p:txBody>
      </p:sp>
      <p:sp>
        <p:nvSpPr>
          <p:cNvPr id="3" name="ComfyUI 可控图像工作流">
            <a:extLst xmlns:a="http://schemas.openxmlformats.org/drawingml/2006/main">
              <a:ext uri="{FF2B5EF4-FFF2-40B4-BE49-F238E27FC236}">
                <a16:creationId xmlns:a16="http://schemas.microsoft.com/office/drawing/2014/main" id="{B7D513B4-D4A9-42CE-9BFE-62E5A45B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ComfyUI 可控图像工作流</a:t>
            </a:r>
          </a:p>
        </p:txBody>
      </p:sp>
      <p:sp>
        <p:nvSpPr>
          <p:cNvPr id="4" name="商品换背景与指定内容替换">
            <a:extLst xmlns:a="http://schemas.openxmlformats.org/drawingml/2006/main">
              <a:ext uri="{FF2B5EF4-FFF2-40B4-BE49-F238E27FC236}">
                <a16:creationId xmlns:a16="http://schemas.microsoft.com/office/drawing/2014/main" id="{095249DF-54C0-4F16-B1B0-756765C9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商品换背景与指定内容替换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f427b3cbf4be7"/>
          <a:stretch xmlns:a="http://schemas.openxmlformats.org/drawingml/2006/main"/>
        </p:blipFill>
        <p:spPr>
          <a:xfrm xmlns:a="http://schemas.openxmlformats.org/drawingml/2006/main">
            <a:off x="600075" y="2574131"/>
            <a:ext cx="6934200" cy="3900488"/>
          </a:xfrm>
          <a:prstGeom xmlns:a="http://schemas.openxmlformats.org/drawingml/2006/main" prst="rect">
            <a:avLst/>
          </a:prstGeom>
        </p:spPr>
      </p:pic>
      <p:sp>
        <p:nvSpPr>
          <p:cNvPr id="6" name="保留商品主体&#10;匹配参考场景&#10;验证输入与输出关系">
            <a:extLst xmlns:a="http://schemas.openxmlformats.org/drawingml/2006/main">
              <a:ext uri="{FF2B5EF4-FFF2-40B4-BE49-F238E27FC236}">
                <a16:creationId xmlns:a16="http://schemas.microsoft.com/office/drawing/2014/main" id="{A69DD92C-79A9-4B13-98C8-7D8737C1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28925"/>
            <a:ext cx="3295650" cy="159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保留商品主体</a:t>
            </a:r>
          </a:p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匹配参考场景</a:t>
            </a:r>
          </a:p>
          <a:p xmlns:a="http://schemas.openxmlformats.org/drawingml/2006/main">
            <a:pPr>
              <a:def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验证输入与输出关系</a:t>
            </a:r>
          </a:p>
        </p:txBody>
      </p:sp>
      <p:sp>
        <p:nvSpPr>
          <p:cNvPr id="7" name="把一次性的图像处理&#10;变成可反复调用的流程。">
            <a:extLst xmlns:a="http://schemas.openxmlformats.org/drawingml/2006/main">
              <a:ext uri="{FF2B5EF4-FFF2-40B4-BE49-F238E27FC236}">
                <a16:creationId xmlns:a16="http://schemas.microsoft.com/office/drawing/2014/main" id="{A8DA1757-F3B3-4C7B-AA14-BC3C16BC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972050"/>
            <a:ext cx="3171825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把一次性的图像处理</a:t>
            </a:r>
          </a:p>
          <a:p xmlns:a="http://schemas.openxmlformats.org/drawingml/2006/main">
            <a:pPr>
              <a:def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变成可反复调用的流程。</a:t>
            </a:r>
          </a:p>
        </p:txBody>
      </p:sp>
    </p:spTree>
    <p:extLst>
      <p:ext uri="{BB962C8B-B14F-4D97-AF65-F5344CB8AC3E}">
        <p14:creationId xmlns:p14="http://schemas.microsoft.com/office/powerpoint/2010/main" val="21144669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1B31A249-6324-4B95-A189-A3887F76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454728A8-43EE-419B-BAE7-8650F5B1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11</a:t>
            </a:r>
          </a:p>
        </p:txBody>
      </p:sp>
      <p:sp>
        <p:nvSpPr>
          <p:cNvPr id="3" name="Master Lee 的教学与内容实践">
            <a:extLst xmlns:a="http://schemas.openxmlformats.org/drawingml/2006/main">
              <a:ext uri="{FF2B5EF4-FFF2-40B4-BE49-F238E27FC236}">
                <a16:creationId xmlns:a16="http://schemas.microsoft.com/office/drawing/2014/main" id="{CC984440-8EA5-4C72-A8AD-79153251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85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Master Lee 的教学与内容实践</a:t>
            </a:r>
          </a:p>
        </p:txBody>
      </p:sp>
      <p:sp>
        <p:nvSpPr>
          <p:cNvPr id="4" name="小红书 / AIGC Master Lee / 账号 115">
            <a:extLst xmlns:a="http://schemas.openxmlformats.org/drawingml/2006/main">
              <a:ext uri="{FF2B5EF4-FFF2-40B4-BE49-F238E27FC236}">
                <a16:creationId xmlns:a16="http://schemas.microsoft.com/office/drawing/2014/main" id="{70E60779-8E0D-4AAF-9778-DF39FA91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小红书 / AIGC Master Lee / 账号 11567735456</a:t>
            </a:r>
          </a:p>
        </p:txBody>
      </p:sp>
      <p:sp>
        <p:nvSpPr>
          <p:cNvPr id="5" name="近千名">
            <a:extLst xmlns:a="http://schemas.openxmlformats.org/drawingml/2006/main">
              <a:ext uri="{FF2B5EF4-FFF2-40B4-BE49-F238E27FC236}">
                <a16:creationId xmlns:a16="http://schemas.microsoft.com/office/drawing/2014/main" id="{C7003DAD-F4E4-4DED-A204-ABD3179F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57475"/>
            <a:ext cx="5143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FF17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FF176B"/>
                </a:solidFill>
                <a:latin typeface="Microsoft YaHei"/>
                <a:ea typeface="Microsoft YaHei"/>
                <a:cs typeface="Microsoft YaHei"/>
              </a:rPr>
              <a:t>近千名</a:t>
            </a:r>
          </a:p>
        </p:txBody>
      </p:sp>
      <p:sp>
        <p:nvSpPr>
          <p:cNvPr id="6" name="个人 IP 累计带教学员">
            <a:extLst xmlns:a="http://schemas.openxmlformats.org/drawingml/2006/main">
              <a:ext uri="{FF2B5EF4-FFF2-40B4-BE49-F238E27FC236}">
                <a16:creationId xmlns:a16="http://schemas.microsoft.com/office/drawing/2014/main" id="{AF582D7A-10E2-4A05-8994-F188256B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3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个人 IP 累计带教学员</a:t>
            </a:r>
          </a:p>
        </p:txBody>
      </p:sp>
      <p:sp>
        <p:nvSpPr>
          <p:cNvPr id="7" name="7,170 粉丝     2 万获赞与收藏">
            <a:extLst xmlns:a="http://schemas.openxmlformats.org/drawingml/2006/main">
              <a:ext uri="{FF2B5EF4-FFF2-40B4-BE49-F238E27FC236}">
                <a16:creationId xmlns:a16="http://schemas.microsoft.com/office/drawing/2014/main" id="{3A7D2132-7403-48E3-8E26-B1EA9637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467225"/>
            <a:ext cx="7620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7,170 粉丝     2 万获赞与收藏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3efbac51be4537"/>
          <ns0:srcRect xmlns:ns0="http://schemas.openxmlformats.org/drawingml/2006/main" l="67376" t="75352" r="7295" b="5716"/>
          <a:stretch xmlns:a="http://schemas.openxmlformats.org/drawingml/2006/main"/>
        </p:blipFill>
        <p:spPr>
          <a:xfrm xmlns:a="http://schemas.openxmlformats.org/drawingml/2006/main">
            <a:off x="9286875" y="2809875"/>
            <a:ext cx="1714500" cy="1752600"/>
          </a:xfrm>
          <a:prstGeom xmlns:a="http://schemas.openxmlformats.org/drawingml/2006/main" prst="rect">
            <a:avLst/>
          </a:prstGeom>
        </p:spPr>
      </p:pic>
      <p:sp>
        <p:nvSpPr>
          <p:cNvPr id="9" name="扫码访问主页">
            <a:extLst xmlns:a="http://schemas.openxmlformats.org/drawingml/2006/main">
              <a:ext uri="{FF2B5EF4-FFF2-40B4-BE49-F238E27FC236}">
                <a16:creationId xmlns:a16="http://schemas.microsoft.com/office/drawing/2014/main" id="{60353A5C-5338-497B-AB82-4449B70F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600575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扫码访问主页</a:t>
            </a:r>
          </a:p>
        </p:txBody>
      </p:sp>
      <p:sp>
        <p:nvSpPr>
          <p:cNvPr id="10" name="持续分享 AI 实测、工作流与商业视频制作，&#10;让项目中的方法">
            <a:extLst xmlns:a="http://schemas.openxmlformats.org/drawingml/2006/main">
              <a:ext uri="{FF2B5EF4-FFF2-40B4-BE49-F238E27FC236}">
                <a16:creationId xmlns:a16="http://schemas.microsoft.com/office/drawing/2014/main" id="{AF67014F-9B9A-448A-80A1-154C9E7B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53025"/>
            <a:ext cx="10572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持续分享 AI 实测、工作流与商业视频制作，</a:t>
            </a:r>
          </a:p>
          <a:p xmlns:a="http://schemas.openxmlformats.org/drawingml/2006/main">
            <a:pPr>
              <a:defRPr sz="202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让项目中的方法更容易被理解和复用。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efe91316a74a79"/>
          <a:stretch xmlns:a="http://schemas.openxmlformats.org/drawingml/2006/main"/>
        </p:blipFill>
        <p:spPr>
          <a:xfrm xmlns:a="http://schemas.openxmlformats.org/drawingml/2006/main">
            <a:off x="10096500" y="629780"/>
            <a:ext cx="1028700" cy="1102640"/>
          </a:xfrm>
          <a:prstGeom xmlns:a="http://schemas.openxmlformats.org/drawingml/2006/main" prst="rect">
            <a:avLst/>
          </a:prstGeom>
        </p:spPr>
      </p:pic>
      <p:sp>
        <p:nvSpPr>
          <p:cNvPr id="12" name="社交数据来自本人提供的主页截图，非实时数据。带教规模为累计口">
            <a:extLst xmlns:a="http://schemas.openxmlformats.org/drawingml/2006/main">
              <a:ext uri="{FF2B5EF4-FFF2-40B4-BE49-F238E27FC236}">
                <a16:creationId xmlns:a16="http://schemas.microsoft.com/office/drawing/2014/main" id="{9A918B7D-AC9A-4CD0-B2C3-C273D964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626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37D90"/>
                </a:solidFill>
                <a:latin typeface="Microsoft YaHei"/>
                <a:ea typeface="Microsoft YaHei"/>
                <a:cs typeface="Microsoft YaHei"/>
              </a:rPr>
              <a:t>社交数据来自本人提供的主页截图，非实时数据。带教规模为累计口径。</a:t>
            </a:r>
          </a:p>
        </p:txBody>
      </p:sp>
    </p:spTree>
    <p:extLst>
      <p:ext uri="{BB962C8B-B14F-4D97-AF65-F5344CB8AC3E}">
        <p14:creationId xmlns:p14="http://schemas.microsoft.com/office/powerpoint/2010/main" val="15858632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MASTER LEE / AI CREATIVE &amp; WOR">
            <a:extLst xmlns:a="http://schemas.openxmlformats.org/drawingml/2006/main">
              <a:ext uri="{FF2B5EF4-FFF2-40B4-BE49-F238E27FC236}">
                <a16:creationId xmlns:a16="http://schemas.microsoft.com/office/drawing/2014/main" id="{335A1B52-8867-426F-8414-05C86132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MASTER LEE / AI CREATIVE &amp; WORKFLOW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A5B62135-CE17-4716-BCCE-69611CC8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737D90"/>
                </a:solidFill>
                <a:latin typeface="Bahnschrift"/>
                <a:ea typeface="Bahnschrift"/>
                <a:cs typeface="Bahnschrift"/>
              </a:rPr>
              <a:t>12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6cb0b26d9a475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0dba7c2ab489c"/>
          <a:stretch xmlns:a="http://schemas.openxmlformats.org/drawingml/2006/main"/>
        </p:blipFill>
        <p:spPr>
          <a:xfrm xmlns:a="http://schemas.openxmlformats.org/drawingml/2006/main">
            <a:off x="619320" y="409575"/>
            <a:ext cx="933059" cy="1000125"/>
          </a:xfrm>
          <a:prstGeom xmlns:a="http://schemas.openxmlformats.org/drawingml/2006/main" prst="rect">
            <a:avLst/>
          </a:prstGeom>
        </p:spPr>
      </p:pic>
      <p:sp>
        <p:nvSpPr>
          <p:cNvPr id="5" name="MASTER LEE">
            <a:extLst xmlns:a="http://schemas.openxmlformats.org/drawingml/2006/main">
              <a:ext uri="{FF2B5EF4-FFF2-40B4-BE49-F238E27FC236}">
                <a16:creationId xmlns:a16="http://schemas.microsoft.com/office/drawing/2014/main" id="{B76A478F-2E0F-4459-B560-9089D8DE8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685800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0F1F5"/>
                </a:solidFill>
                <a:latin typeface="Bahnschrift"/>
                <a:ea typeface="Bahnschrift"/>
                <a:cs typeface="Bahnschrift"/>
              </a:defRPr>
            </a:pPr>
            <a:r>
              <a:rPr sz="1725" b="1">
                <a:solidFill>
                  <a:srgbClr val="F0F1F5"/>
                </a:solidFill>
                <a:latin typeface="Bahnschrift"/>
                <a:ea typeface="Bahnschrift"/>
                <a:cs typeface="Bahnschrift"/>
              </a:rPr>
              <a:t>MASTER LEE</a:t>
            </a:r>
          </a:p>
        </p:txBody>
      </p:sp>
      <p:sp>
        <p:nvSpPr>
          <p:cNvPr id="6" name="让创意落地，&#10;让方法留下来。">
            <a:extLst xmlns:a="http://schemas.openxmlformats.org/drawingml/2006/main">
              <a:ext uri="{FF2B5EF4-FFF2-40B4-BE49-F238E27FC236}">
                <a16:creationId xmlns:a16="http://schemas.microsoft.com/office/drawing/2014/main" id="{C7B345E0-B0D6-432F-99F7-27ABC98D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81175"/>
            <a:ext cx="9239250" cy="1609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让创意落地，</a:t>
            </a:r>
          </a:p>
          <a:p xmlns:a="http://schemas.openxmlformats.org/drawingml/2006/main">
            <a:pPr>
              <a:defRPr sz="43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让方法留下来。</a:t>
            </a:r>
          </a:p>
        </p:txBody>
      </p:sp>
      <p:sp>
        <p:nvSpPr>
          <p:cNvPr id="7" name="李昌">
            <a:extLst xmlns:a="http://schemas.openxmlformats.org/drawingml/2006/main">
              <a:ext uri="{FF2B5EF4-FFF2-40B4-BE49-F238E27FC236}">
                <a16:creationId xmlns:a16="http://schemas.microsoft.com/office/drawing/2014/main" id="{82877327-18BB-4986-96A5-918F562F7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909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F0F1F5"/>
                </a:solidFill>
                <a:latin typeface="Microsoft YaHei"/>
                <a:ea typeface="Microsoft YaHei"/>
                <a:cs typeface="Microsoft YaHei"/>
              </a:rPr>
              <a:t>李昌</a:t>
            </a:r>
          </a:p>
        </p:txBody>
      </p:sp>
      <p:sp>
        <p:nvSpPr>
          <p:cNvPr id="8" name="182 2664 3747&#10;1192287575@qq.co">
            <a:extLst xmlns:a="http://schemas.openxmlformats.org/drawingml/2006/main">
              <a:ext uri="{FF2B5EF4-FFF2-40B4-BE49-F238E27FC236}">
                <a16:creationId xmlns:a16="http://schemas.microsoft.com/office/drawing/2014/main" id="{8DDA973A-1BE7-49C0-847F-8AD21284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67225"/>
            <a:ext cx="647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3ABBB"/>
                </a:solidFill>
                <a:latin typeface="Bahnschrift"/>
                <a:ea typeface="Bahnschrift"/>
                <a:cs typeface="Bahnschrift"/>
              </a:defRPr>
            </a:pPr>
            <a:r>
              <a:rPr sz="2025" b="0">
                <a:solidFill>
                  <a:srgbClr val="A3ABBB"/>
                </a:solidFill>
                <a:latin typeface="Bahnschrift"/>
                <a:ea typeface="Bahnschrift"/>
                <a:cs typeface="Bahnschrift"/>
              </a:rPr>
              <a:t>182 2664 3747</a:t>
            </a:r>
          </a:p>
          <a:p xmlns:a="http://schemas.openxmlformats.org/drawingml/2006/main">
            <a:pPr>
              <a:defRPr sz="2025" b="0">
                <a:solidFill>
                  <a:srgbClr val="A3ABBB"/>
                </a:solidFill>
                <a:latin typeface="Bahnschrift"/>
                <a:ea typeface="Bahnschrift"/>
                <a:cs typeface="Bahnschrift"/>
              </a:defRPr>
            </a:pPr>
            <a:r>
              <a:rPr sz="2025" b="0">
                <a:solidFill>
                  <a:srgbClr val="A3ABBB"/>
                </a:solidFill>
                <a:latin typeface="Bahnschrift"/>
                <a:ea typeface="Bahnschrift"/>
                <a:cs typeface="Bahnschrift"/>
              </a:rPr>
              <a:t>1192287575@qq.com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7178d6bfe647c2"/>
          <a:stretch xmlns:a="http://schemas.openxmlformats.org/drawingml/2006/main"/>
        </p:blipFill>
        <p:spPr>
          <a:xfrm xmlns:a="http://schemas.openxmlformats.org/drawingml/2006/main">
            <a:off x="9496425" y="4276725"/>
            <a:ext cx="1495425" cy="1495425"/>
          </a:xfrm>
          <a:prstGeom xmlns:a="http://schemas.openxmlformats.org/drawingml/2006/main" prst="rect">
            <a:avLst/>
          </a:prstGeom>
        </p:spPr>
      </p:pic>
      <p:sp>
        <p:nvSpPr>
          <p:cNvPr id="10" name="微信扫码体验移智视界">
            <a:extLst xmlns:a="http://schemas.openxmlformats.org/drawingml/2006/main">
              <a:ext uri="{FF2B5EF4-FFF2-40B4-BE49-F238E27FC236}">
                <a16:creationId xmlns:a16="http://schemas.microsoft.com/office/drawing/2014/main" id="{9CBCAAD8-180B-47D0-924F-9854B8DD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5991225"/>
            <a:ext cx="27717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3ABBB"/>
                </a:solidFill>
                <a:latin typeface="Microsoft YaHei"/>
                <a:ea typeface="Microsoft YaHei"/>
                <a:cs typeface="Microsoft YaHei"/>
              </a:rPr>
              <a:t>微信扫码体验移智视界</a:t>
            </a:r>
          </a:p>
        </p:txBody>
      </p:sp>
    </p:spTree>
    <p:extLst>
      <p:ext uri="{BB962C8B-B14F-4D97-AF65-F5344CB8AC3E}">
        <p14:creationId xmlns:p14="http://schemas.microsoft.com/office/powerpoint/2010/main" val="12207223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2026-09-29T08:07:23.0520000Z</dcterms:created>
  <dcterms:modified xsi:type="dcterms:W3CDTF">2026-09-29T08:07:23.0520000Z</dcterms:modified>
</coreProperties>
</file>